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9" r:id="rId7"/>
    <p:sldId id="261"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684"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19E593C-9166-4B72-AE94-8BA707DA0663}" type="datetimeFigureOut">
              <a:rPr lang="en-US" smtClean="0"/>
              <a:pPr/>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9E593C-9166-4B72-AE94-8BA707DA0663}" type="datetimeFigureOut">
              <a:rPr lang="en-US" smtClean="0"/>
              <a:pPr/>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9E593C-9166-4B72-AE94-8BA707DA0663}" type="datetimeFigureOut">
              <a:rPr lang="en-US" smtClean="0"/>
              <a:pPr/>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19E593C-9166-4B72-AE94-8BA707DA0663}" type="datetimeFigureOut">
              <a:rPr lang="en-US" smtClean="0"/>
              <a:pPr/>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9E593C-9166-4B72-AE94-8BA707DA0663}" type="datetimeFigureOut">
              <a:rPr lang="en-US" smtClean="0"/>
              <a:pPr/>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9E593C-9166-4B72-AE94-8BA707DA0663}" type="datetimeFigureOut">
              <a:rPr lang="en-US" smtClean="0"/>
              <a:pPr/>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9E593C-9166-4B72-AE94-8BA707DA0663}" type="datetimeFigureOut">
              <a:rPr lang="en-US" smtClean="0"/>
              <a:pPr/>
              <a:t>8/8/2021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9E593C-9166-4B72-AE94-8BA707DA0663}" type="datetimeFigureOut">
              <a:rPr lang="en-US" smtClean="0"/>
              <a:pPr/>
              <a:t>8/8/2021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9E593C-9166-4B72-AE94-8BA707DA0663}" type="datetimeFigureOut">
              <a:rPr lang="en-US" smtClean="0"/>
              <a:pPr/>
              <a:t>8/8/2021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9E593C-9166-4B72-AE94-8BA707DA0663}" type="datetimeFigureOut">
              <a:rPr lang="en-US" smtClean="0"/>
              <a:pPr/>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9E593C-9166-4B72-AE94-8BA707DA0663}" type="datetimeFigureOut">
              <a:rPr lang="en-US" smtClean="0"/>
              <a:pPr/>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447F04-5B4A-4B3A-B7B2-0498BAC8F1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E593C-9166-4B72-AE94-8BA707DA0663}" type="datetimeFigureOut">
              <a:rPr lang="en-US" smtClean="0"/>
              <a:pPr/>
              <a:t>8/8/2021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47F04-5B4A-4B3A-B7B2-0498BAC8F1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aws.amazon.com/blogs/storage/encrypting-objects-with-amazon-s3-batch-operations/" TargetMode="External"/><Relationship Id="rId3" Type="http://schemas.openxmlformats.org/officeDocument/2006/relationships/hyperlink" Target="https://docs.aws.amazon.com/AmazonS3/latest/userguide/serv-side-encryption.html" TargetMode="External"/><Relationship Id="rId7" Type="http://schemas.openxmlformats.org/officeDocument/2006/relationships/hyperlink" Target="https://docs.aws.amazon.com/AmazonS3/latest/userguide/batch-ops.html" TargetMode="External"/><Relationship Id="rId2" Type="http://schemas.openxmlformats.org/officeDocument/2006/relationships/hyperlink" Target="https://docs.aws.amazon.com/AmazonS3/latest/userguide/bucket-key.html" TargetMode="External"/><Relationship Id="rId1" Type="http://schemas.openxmlformats.org/officeDocument/2006/relationships/slideLayout" Target="../slideLayouts/slideLayout9.xml"/><Relationship Id="rId6" Type="http://schemas.openxmlformats.org/officeDocument/2006/relationships/hyperlink" Target="https://docs.aws.amazon.com/AmazonS3/latest/userguide/batch-ops-copy-object.html" TargetMode="External"/><Relationship Id="rId5" Type="http://schemas.openxmlformats.org/officeDocument/2006/relationships/hyperlink" Target="https://docs.aws.amazon.com/AmazonS3/latest/userguide/default-bucket-encryption.html" TargetMode="External"/><Relationship Id="rId10" Type="http://schemas.openxmlformats.org/officeDocument/2006/relationships/hyperlink" Target="https://docs.aws.amazon.com/AmazonS3/latest/userguide/bucket-encryption.html" TargetMode="External"/><Relationship Id="rId4" Type="http://schemas.openxmlformats.org/officeDocument/2006/relationships/hyperlink" Target="https://docs.aws.amazon.com/AmazonS3/latest/API/API_PutBucketEncryption.html" TargetMode="External"/><Relationship Id="rId9" Type="http://schemas.openxmlformats.org/officeDocument/2006/relationships/hyperlink" Target="http://aws.amazon.com/blogs/storage/encrypting-existing-amazon-s3-objects-with-the-aws-cli/"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772400" cy="2365375"/>
          </a:xfrm>
        </p:spPr>
        <p:txBody>
          <a:bodyPr>
            <a:normAutofit/>
          </a:bodyPr>
          <a:lstStyle/>
          <a:p>
            <a:r>
              <a:rPr lang="en-US" sz="4000" dirty="0"/>
              <a:t>NETW211 Course Project</a:t>
            </a:r>
            <a:br>
              <a:rPr lang="en-US" sz="4000" dirty="0"/>
            </a:br>
            <a:br>
              <a:rPr lang="en-US" dirty="0"/>
            </a:br>
            <a:r>
              <a:rPr lang="en-US" sz="2400" dirty="0"/>
              <a:t>Module 5 Cloud Storage</a:t>
            </a:r>
            <a:br>
              <a:rPr lang="en-US" sz="2400" dirty="0"/>
            </a:br>
            <a:r>
              <a:rPr lang="en-US" sz="2400" dirty="0"/>
              <a:t>George Lamboy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8229600" cy="4525963"/>
          </a:xfrm>
        </p:spPr>
        <p:txBody>
          <a:bodyPr/>
          <a:lstStyle/>
          <a:p>
            <a:pPr>
              <a:buNone/>
            </a:pPr>
            <a:r>
              <a:rPr lang="en-US" dirty="0"/>
              <a:t>Rubric</a:t>
            </a:r>
          </a:p>
          <a:p>
            <a:pPr>
              <a:buNone/>
            </a:pPr>
            <a:endParaRPr lang="en-US" dirty="0"/>
          </a:p>
          <a:p>
            <a:pP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50993778"/>
              </p:ext>
            </p:extLst>
          </p:nvPr>
        </p:nvGraphicFramePr>
        <p:xfrm>
          <a:off x="762000" y="1676400"/>
          <a:ext cx="7543800" cy="1483360"/>
        </p:xfrm>
        <a:graphic>
          <a:graphicData uri="http://schemas.openxmlformats.org/drawingml/2006/table">
            <a:tbl>
              <a:tblPr firstRow="1" bandRow="1">
                <a:tableStyleId>{5C22544A-7EE6-4342-B048-85BDC9FD1C3A}</a:tableStyleId>
              </a:tblPr>
              <a:tblGrid>
                <a:gridCol w="3657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tblGrid>
              <a:tr h="370840">
                <a:tc>
                  <a:txBody>
                    <a:bodyPr/>
                    <a:lstStyle/>
                    <a:p>
                      <a:pPr algn="ctr"/>
                      <a:r>
                        <a:rPr lang="en-US" dirty="0"/>
                        <a:t>Activity</a:t>
                      </a:r>
                    </a:p>
                  </a:txBody>
                  <a:tcPr/>
                </a:tc>
                <a:tc>
                  <a:txBody>
                    <a:bodyPr/>
                    <a:lstStyle/>
                    <a:p>
                      <a:pPr algn="ctr"/>
                      <a:r>
                        <a:rPr lang="en-US" dirty="0"/>
                        <a:t>Requirement(s)</a:t>
                      </a:r>
                    </a:p>
                  </a:txBody>
                  <a:tcPr/>
                </a:tc>
                <a:tc>
                  <a:txBody>
                    <a:bodyPr/>
                    <a:lstStyle/>
                    <a:p>
                      <a:pPr algn="ctr"/>
                      <a:r>
                        <a:rPr lang="en-US" dirty="0"/>
                        <a:t>Points</a:t>
                      </a:r>
                    </a:p>
                  </a:txBody>
                  <a:tcPr/>
                </a:tc>
                <a:extLst>
                  <a:ext uri="{0D108BD9-81ED-4DB2-BD59-A6C34878D82A}">
                    <a16:rowId xmlns:a16="http://schemas.microsoft.com/office/drawing/2014/main" val="10000"/>
                  </a:ext>
                </a:extLst>
              </a:tr>
              <a:tr h="370840">
                <a:tc>
                  <a:txBody>
                    <a:bodyPr/>
                    <a:lstStyle/>
                    <a:p>
                      <a:r>
                        <a:rPr lang="en-US" dirty="0"/>
                        <a:t>Question</a:t>
                      </a:r>
                    </a:p>
                  </a:txBody>
                  <a:tcPr/>
                </a:tc>
                <a:tc>
                  <a:txBody>
                    <a:bodyPr/>
                    <a:lstStyle/>
                    <a:p>
                      <a:pPr algn="ctr"/>
                      <a:r>
                        <a:rPr lang="en-US" baseline="0" dirty="0"/>
                        <a:t>Answer</a:t>
                      </a:r>
                    </a:p>
                  </a:txBody>
                  <a:tcPr/>
                </a:tc>
                <a:tc>
                  <a:txBody>
                    <a:bodyPr/>
                    <a:lstStyle/>
                    <a:p>
                      <a:pPr algn="ctr"/>
                      <a:r>
                        <a:rPr lang="en-US" dirty="0"/>
                        <a:t>20</a:t>
                      </a:r>
                    </a:p>
                  </a:txBody>
                  <a:tcPr/>
                </a:tc>
                <a:extLst>
                  <a:ext uri="{0D108BD9-81ED-4DB2-BD59-A6C34878D82A}">
                    <a16:rowId xmlns:a16="http://schemas.microsoft.com/office/drawing/2014/main" val="3990099198"/>
                  </a:ext>
                </a:extLst>
              </a:tr>
              <a:tr h="370840">
                <a:tc>
                  <a:txBody>
                    <a:bodyPr/>
                    <a:lstStyle/>
                    <a:p>
                      <a:r>
                        <a:rPr lang="en-US" dirty="0"/>
                        <a:t>Uploading a file</a:t>
                      </a:r>
                    </a:p>
                  </a:txBody>
                  <a:tcPr/>
                </a:tc>
                <a:tc>
                  <a:txBody>
                    <a:bodyPr/>
                    <a:lstStyle/>
                    <a:p>
                      <a:pPr algn="ctr"/>
                      <a:r>
                        <a:rPr lang="en-US" baseline="0" dirty="0"/>
                        <a:t>Screenshot</a:t>
                      </a:r>
                    </a:p>
                  </a:txBody>
                  <a:tcPr/>
                </a:tc>
                <a:tc>
                  <a:txBody>
                    <a:bodyPr/>
                    <a:lstStyle/>
                    <a:p>
                      <a:pPr algn="ctr"/>
                      <a:r>
                        <a:rPr lang="en-US" dirty="0"/>
                        <a:t>20</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Changing file and bucket permissions</a:t>
                      </a:r>
                    </a:p>
                  </a:txBody>
                  <a:tcPr/>
                </a:tc>
                <a:tc>
                  <a:txBody>
                    <a:bodyPr/>
                    <a:lstStyle/>
                    <a:p>
                      <a:pPr algn="ctr"/>
                      <a:r>
                        <a:rPr lang="en-US" baseline="0" dirty="0"/>
                        <a:t>Screenshot</a:t>
                      </a:r>
                    </a:p>
                  </a:txBody>
                  <a:tcPr/>
                </a:tc>
                <a:tc>
                  <a:txBody>
                    <a:bodyPr/>
                    <a:lstStyle/>
                    <a:p>
                      <a:pPr algn="ctr"/>
                      <a:r>
                        <a:rPr lang="en-US" dirty="0"/>
                        <a:t>20</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6">
            <a:extLst>
              <a:ext uri="{FF2B5EF4-FFF2-40B4-BE49-F238E27FC236}">
                <a16:creationId xmlns:a16="http://schemas.microsoft.com/office/drawing/2014/main" id="{3C22B73B-8888-45A2-85B6-7AB09F8DE173}"/>
              </a:ext>
            </a:extLst>
          </p:cNvPr>
          <p:cNvSpPr txBox="1">
            <a:spLocks/>
          </p:cNvSpPr>
          <p:nvPr/>
        </p:nvSpPr>
        <p:spPr>
          <a:xfrm>
            <a:off x="152400" y="1472514"/>
            <a:ext cx="8991600" cy="5385486"/>
          </a:xfrm>
          <a:prstGeom prst="rect">
            <a:avLst/>
          </a:prstGeom>
        </p:spPr>
        <p:txBody>
          <a:bodyPr vert="horz" lIns="91440" tIns="45720" rIns="91440" bIns="45720" rtlCol="0">
            <a:normAutofit fontScale="55000" lnSpcReduction="20000"/>
          </a:bodyPr>
          <a:lstStyle>
            <a:lvl1pPr marL="0" indent="0" algn="l" defTabSz="914400" rtl="0" eaLnBrk="1" latinLnBrk="0" hangingPunct="1">
              <a:spcBef>
                <a:spcPct val="20000"/>
              </a:spcBef>
              <a:buFont typeface="Arial" pitchFamily="34" charset="0"/>
              <a:buNone/>
              <a:defRPr sz="14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600" dirty="0"/>
              <a:t>What does the default encryption do? </a:t>
            </a:r>
          </a:p>
          <a:p>
            <a:endParaRPr lang="en-US" sz="1600" dirty="0"/>
          </a:p>
          <a:p>
            <a:pPr algn="l"/>
            <a:r>
              <a:rPr lang="en-US" sz="1600" dirty="0"/>
              <a:t>Answer </a:t>
            </a:r>
            <a:r>
              <a:rPr lang="en-US" sz="1600" dirty="0" err="1"/>
              <a:t>here:</a:t>
            </a:r>
            <a:r>
              <a:rPr lang="en-US" sz="2000" b="0" i="0" u="none" strike="noStrike" dirty="0" err="1">
                <a:solidFill>
                  <a:srgbClr val="16191F"/>
                </a:solidFill>
                <a:effectLst/>
                <a:latin typeface="Amazon Ember"/>
              </a:rPr>
              <a:t>With</a:t>
            </a:r>
            <a:r>
              <a:rPr lang="en-US" sz="2000" b="0" i="0" u="none" strike="noStrike" dirty="0">
                <a:solidFill>
                  <a:srgbClr val="16191F"/>
                </a:solidFill>
                <a:effectLst/>
                <a:latin typeface="Amazon Ember"/>
              </a:rPr>
              <a:t> Amazon S3 default encryption, you can set the default encryption behavior for an S3 bucket so that all new objects are encrypted when they are stored in the bucket. The objects are encrypted using server-side encryption with either Amazon S3-managed keys (SSE-S3) or AWS KMS keys stored in AWS Key Management Service (AWS KMS) (SSE-KMS).</a:t>
            </a:r>
          </a:p>
          <a:p>
            <a:pPr algn="l"/>
            <a:r>
              <a:rPr lang="en-US" sz="2000" b="0" i="0" u="none" strike="noStrike" dirty="0">
                <a:solidFill>
                  <a:srgbClr val="16191F"/>
                </a:solidFill>
                <a:effectLst/>
                <a:latin typeface="Amazon Ember"/>
              </a:rPr>
              <a:t>When you configure your bucket to use default encryption with SSE-KMS, you can also enable S3 Bucket Keys to decrease request traffic from Amazon S3 to AWS Key Management Service (AWS KMS) and reduce the cost of encryption. For more information, see </a:t>
            </a:r>
            <a:r>
              <a:rPr lang="en-US" sz="2000" b="0" i="0" u="none" strike="noStrike" dirty="0">
                <a:solidFill>
                  <a:srgbClr val="16191F"/>
                </a:solidFill>
                <a:effectLst/>
                <a:latin typeface="Amazon Ember"/>
                <a:hlinkClick r:id="rId2"/>
              </a:rPr>
              <a:t>Reducing the cost of SSE-KMS with Amazon S3 Bucket Keys</a:t>
            </a:r>
            <a:r>
              <a:rPr lang="en-US" sz="2000" b="0" i="0" u="none" strike="noStrike" dirty="0">
                <a:solidFill>
                  <a:srgbClr val="16191F"/>
                </a:solidFill>
                <a:effectLst/>
                <a:latin typeface="Amazon Ember"/>
              </a:rPr>
              <a:t>.</a:t>
            </a:r>
          </a:p>
          <a:p>
            <a:pPr algn="l"/>
            <a:r>
              <a:rPr lang="en-US" sz="2000" b="0" i="0" u="none" strike="noStrike" dirty="0">
                <a:solidFill>
                  <a:srgbClr val="16191F"/>
                </a:solidFill>
                <a:effectLst/>
                <a:latin typeface="Amazon Ember"/>
              </a:rPr>
              <a:t>When you use server-side encryption, Amazon S3 encrypts an object before saving it to disk and decrypts it when you download the objects. For more information about protecting data using server-side encryption and encryption key management, see </a:t>
            </a:r>
            <a:r>
              <a:rPr lang="en-US" sz="2000" b="0" i="0" u="none" strike="noStrike" dirty="0">
                <a:solidFill>
                  <a:srgbClr val="16191F"/>
                </a:solidFill>
                <a:effectLst/>
                <a:latin typeface="Amazon Ember"/>
                <a:hlinkClick r:id="rId3"/>
              </a:rPr>
              <a:t>Protecting data using server-side encryption</a:t>
            </a:r>
            <a:r>
              <a:rPr lang="en-US" sz="2000" b="0" i="0" u="none" strike="noStrike" dirty="0">
                <a:solidFill>
                  <a:srgbClr val="16191F"/>
                </a:solidFill>
                <a:effectLst/>
                <a:latin typeface="Amazon Ember"/>
              </a:rPr>
              <a:t>.</a:t>
            </a:r>
          </a:p>
          <a:p>
            <a:pPr algn="l"/>
            <a:r>
              <a:rPr lang="en-US" sz="2000" b="0" i="0" u="none" strike="noStrike" dirty="0">
                <a:solidFill>
                  <a:srgbClr val="16191F"/>
                </a:solidFill>
                <a:effectLst/>
                <a:latin typeface="Amazon Ember"/>
              </a:rPr>
              <a:t>For more information about permissions required for default encryption, see </a:t>
            </a:r>
            <a:r>
              <a:rPr lang="en-US" sz="2000" b="0" i="0" u="none" strike="noStrike" dirty="0" err="1">
                <a:solidFill>
                  <a:srgbClr val="16191F"/>
                </a:solidFill>
                <a:effectLst/>
                <a:latin typeface="Amazon Ember"/>
                <a:hlinkClick r:id="rId4"/>
              </a:rPr>
              <a:t>PutBucketEncryption</a:t>
            </a:r>
            <a:r>
              <a:rPr lang="en-US" sz="2000" b="0" i="0" u="none" strike="noStrike" dirty="0">
                <a:solidFill>
                  <a:srgbClr val="16191F"/>
                </a:solidFill>
                <a:effectLst/>
                <a:latin typeface="Amazon Ember"/>
              </a:rPr>
              <a:t> in the </a:t>
            </a:r>
            <a:r>
              <a:rPr lang="en-US" sz="2000" b="0" i="1" u="none" strike="noStrike" dirty="0">
                <a:solidFill>
                  <a:srgbClr val="16191F"/>
                </a:solidFill>
                <a:effectLst/>
                <a:latin typeface="Amazon Ember"/>
              </a:rPr>
              <a:t>Amazon Simple Storage Service API Reference</a:t>
            </a:r>
            <a:r>
              <a:rPr lang="en-US" sz="2000" b="0" i="0" u="none" strike="noStrike" dirty="0">
                <a:solidFill>
                  <a:srgbClr val="16191F"/>
                </a:solidFill>
                <a:effectLst/>
                <a:latin typeface="Amazon Ember"/>
              </a:rPr>
              <a:t>.</a:t>
            </a:r>
          </a:p>
          <a:p>
            <a:pPr algn="l"/>
            <a:r>
              <a:rPr lang="en-US" sz="2000" b="0" i="0" u="none" strike="noStrike" dirty="0">
                <a:solidFill>
                  <a:srgbClr val="16191F"/>
                </a:solidFill>
                <a:effectLst/>
                <a:latin typeface="Amazon Ember"/>
              </a:rPr>
              <a:t>To set up default encryption on a bucket, you can use the Amazon S3 console, AWS CLI, AWS SDKs, or the REST API. For more information, see </a:t>
            </a:r>
            <a:r>
              <a:rPr lang="en-US" sz="2000" b="0" i="0" u="none" strike="noStrike" dirty="0">
                <a:solidFill>
                  <a:srgbClr val="16191F"/>
                </a:solidFill>
                <a:effectLst/>
                <a:latin typeface="Amazon Ember"/>
                <a:hlinkClick r:id="rId5"/>
              </a:rPr>
              <a:t>Enabling Amazon S3 default bucket encryption</a:t>
            </a:r>
            <a:r>
              <a:rPr lang="en-US" sz="2000" b="0" i="0" u="none" strike="noStrike" dirty="0">
                <a:solidFill>
                  <a:srgbClr val="16191F"/>
                </a:solidFill>
                <a:effectLst/>
                <a:latin typeface="Amazon Ember"/>
              </a:rPr>
              <a:t>.</a:t>
            </a:r>
          </a:p>
          <a:p>
            <a:pPr algn="l"/>
            <a:r>
              <a:rPr lang="en-US" sz="2000" b="1" i="0" u="none" strike="noStrike" dirty="0">
                <a:solidFill>
                  <a:srgbClr val="16191F"/>
                </a:solidFill>
                <a:effectLst/>
                <a:latin typeface="Amazon Ember"/>
              </a:rPr>
              <a:t>Encrypting existing objects</a:t>
            </a:r>
            <a:endParaRPr lang="en-US" sz="2000" b="0" i="0" u="none" strike="noStrike" dirty="0">
              <a:solidFill>
                <a:srgbClr val="16191F"/>
              </a:solidFill>
              <a:effectLst/>
              <a:latin typeface="Amazon Ember"/>
            </a:endParaRPr>
          </a:p>
          <a:p>
            <a:pPr algn="l"/>
            <a:r>
              <a:rPr lang="en-US" sz="2000" b="0" i="0" u="none" strike="noStrike" dirty="0">
                <a:solidFill>
                  <a:srgbClr val="16191F"/>
                </a:solidFill>
                <a:effectLst/>
                <a:latin typeface="Amazon Ember"/>
              </a:rPr>
              <a:t>To encrypt your existing Amazon S3 objects, you can use Amazon S3 Batch Operations. You provide S3 Batch Operations with a list of objects to operate on, and Batch Operations calls the respective API to perform the specified operation. You can use the </a:t>
            </a:r>
            <a:r>
              <a:rPr lang="en-US" sz="2000" b="0" i="0" u="none" strike="noStrike" dirty="0">
                <a:solidFill>
                  <a:srgbClr val="16191F"/>
                </a:solidFill>
                <a:effectLst/>
                <a:latin typeface="Amazon Ember"/>
                <a:hlinkClick r:id="rId6"/>
              </a:rPr>
              <a:t>Batch Operations Copy operation</a:t>
            </a:r>
            <a:r>
              <a:rPr lang="en-US" sz="2000" b="0" i="0" u="none" strike="noStrike" dirty="0">
                <a:solidFill>
                  <a:srgbClr val="16191F"/>
                </a:solidFill>
                <a:effectLst/>
                <a:latin typeface="Amazon Ember"/>
              </a:rPr>
              <a:t> to copy existing unencrypted objects and write them back to the same bucket as encrypted objects. A single Batch Operations job can perform the specified operation on billions of objects. For more information, see </a:t>
            </a:r>
            <a:r>
              <a:rPr lang="en-US" sz="2000" b="0" i="0" u="none" strike="noStrike" dirty="0">
                <a:solidFill>
                  <a:srgbClr val="16191F"/>
                </a:solidFill>
                <a:effectLst/>
                <a:latin typeface="Amazon Ember"/>
                <a:hlinkClick r:id="rId7"/>
              </a:rPr>
              <a:t>Performing large-scale batch operations on Amazon S3 objects</a:t>
            </a:r>
            <a:r>
              <a:rPr lang="en-US" sz="2000" b="0" i="0" u="none" strike="noStrike" dirty="0">
                <a:solidFill>
                  <a:srgbClr val="16191F"/>
                </a:solidFill>
                <a:effectLst/>
                <a:latin typeface="Amazon Ember"/>
              </a:rPr>
              <a:t> and the </a:t>
            </a:r>
            <a:r>
              <a:rPr lang="en-US" sz="2000" b="0" i="1" u="none" strike="noStrike" dirty="0">
                <a:solidFill>
                  <a:srgbClr val="16191F"/>
                </a:solidFill>
                <a:effectLst/>
                <a:latin typeface="Amazon Ember"/>
              </a:rPr>
              <a:t>AWS Storage Blog</a:t>
            </a:r>
            <a:r>
              <a:rPr lang="en-US" sz="2000" b="0" i="0" u="none" strike="noStrike" dirty="0">
                <a:solidFill>
                  <a:srgbClr val="16191F"/>
                </a:solidFill>
                <a:effectLst/>
                <a:latin typeface="Amazon Ember"/>
              </a:rPr>
              <a:t> post </a:t>
            </a:r>
            <a:r>
              <a:rPr lang="en-US" sz="2000" b="0" i="0" u="none" strike="noStrike" dirty="0">
                <a:solidFill>
                  <a:srgbClr val="16191F"/>
                </a:solidFill>
                <a:effectLst/>
                <a:latin typeface="Amazon Ember"/>
                <a:hlinkClick r:id="rId8"/>
              </a:rPr>
              <a:t>Encrypting objects with Amazon S3 Batch Operations</a:t>
            </a:r>
            <a:r>
              <a:rPr lang="en-US" sz="2000" b="0" i="0" u="none" strike="noStrike" dirty="0">
                <a:solidFill>
                  <a:srgbClr val="16191F"/>
                </a:solidFill>
                <a:effectLst/>
                <a:latin typeface="Amazon Ember"/>
              </a:rPr>
              <a:t>.</a:t>
            </a:r>
          </a:p>
          <a:p>
            <a:pPr algn="l"/>
            <a:r>
              <a:rPr lang="en-US" sz="2000" b="0" i="0" u="none" strike="noStrike" dirty="0">
                <a:solidFill>
                  <a:srgbClr val="16191F"/>
                </a:solidFill>
                <a:effectLst/>
                <a:latin typeface="Amazon Ember"/>
              </a:rPr>
              <a:t>You can also encrypt existing objects using the Copy Object API. For more information, see the </a:t>
            </a:r>
            <a:r>
              <a:rPr lang="en-US" sz="2000" b="0" i="1" u="none" strike="noStrike" dirty="0">
                <a:solidFill>
                  <a:srgbClr val="16191F"/>
                </a:solidFill>
                <a:effectLst/>
                <a:latin typeface="Amazon Ember"/>
              </a:rPr>
              <a:t>AWS Storage Blog</a:t>
            </a:r>
            <a:r>
              <a:rPr lang="en-US" sz="2000" b="0" i="0" u="none" strike="noStrike" dirty="0">
                <a:solidFill>
                  <a:srgbClr val="16191F"/>
                </a:solidFill>
                <a:effectLst/>
                <a:latin typeface="Amazon Ember"/>
              </a:rPr>
              <a:t> post </a:t>
            </a:r>
            <a:r>
              <a:rPr lang="en-US" sz="2000" b="0" i="0" u="sng" strike="noStrike" dirty="0">
                <a:solidFill>
                  <a:srgbClr val="16191F"/>
                </a:solidFill>
                <a:effectLst/>
                <a:latin typeface="Amazon Ember"/>
                <a:hlinkClick r:id="rId9"/>
              </a:rPr>
              <a:t>Encrypting existing Amazon S3 objects with the AWS CLI</a:t>
            </a:r>
            <a:endParaRPr lang="en-US" sz="2000" b="0" i="0" u="none" strike="noStrike" dirty="0">
              <a:solidFill>
                <a:srgbClr val="16191F"/>
              </a:solidFill>
              <a:effectLst/>
              <a:latin typeface="Amazon Ember"/>
            </a:endParaRP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References:</a:t>
            </a:r>
          </a:p>
          <a:p>
            <a:r>
              <a:rPr lang="en-US" sz="1600" dirty="0"/>
              <a:t>1.</a:t>
            </a:r>
            <a:r>
              <a:rPr lang="en-US" sz="2000" dirty="0">
                <a:hlinkClick r:id="rId10"/>
              </a:rPr>
              <a:t> Setting default server-side encryption behavior for Amazon S3 buckets - Amazon Simple Storage Service</a:t>
            </a:r>
            <a:endParaRPr lang="en-US" sz="1600" dirty="0"/>
          </a:p>
          <a:p>
            <a:r>
              <a:rPr lang="en-US" sz="1600" dirty="0"/>
              <a:t>2.</a:t>
            </a:r>
          </a:p>
          <a:p>
            <a:r>
              <a:rPr lang="en-US" sz="2000" b="0" i="0" u="none" strike="noStrike" dirty="0">
                <a:solidFill>
                  <a:srgbClr val="16191F"/>
                </a:solidFill>
                <a:effectLst/>
                <a:latin typeface="Amazon Ember"/>
              </a:rPr>
              <a:t>Setting default server-side encryption behavior for Amazon S3 buckets</a:t>
            </a:r>
          </a:p>
          <a:p>
            <a:endParaRPr lang="en-US" sz="1600" dirty="0"/>
          </a:p>
          <a:p>
            <a:endParaRPr lang="en-US" sz="1600" dirty="0"/>
          </a:p>
        </p:txBody>
      </p:sp>
      <p:sp>
        <p:nvSpPr>
          <p:cNvPr id="4" name="Title 3">
            <a:extLst>
              <a:ext uri="{FF2B5EF4-FFF2-40B4-BE49-F238E27FC236}">
                <a16:creationId xmlns:a16="http://schemas.microsoft.com/office/drawing/2014/main" id="{98EC6425-D2AA-4ED7-8955-375BF90E2444}"/>
              </a:ext>
            </a:extLst>
          </p:cNvPr>
          <p:cNvSpPr>
            <a:spLocks noGrp="1"/>
          </p:cNvSpPr>
          <p:nvPr>
            <p:ph type="title"/>
          </p:nvPr>
        </p:nvSpPr>
        <p:spPr>
          <a:xfrm>
            <a:off x="863355" y="905776"/>
            <a:ext cx="5486400" cy="566738"/>
          </a:xfrm>
        </p:spPr>
        <p:txBody>
          <a:bodyPr>
            <a:noAutofit/>
          </a:bodyPr>
          <a:lstStyle/>
          <a:p>
            <a:r>
              <a:rPr lang="en-US" sz="2800" b="0" dirty="0"/>
              <a:t>Question</a:t>
            </a:r>
          </a:p>
        </p:txBody>
      </p:sp>
    </p:spTree>
    <p:extLst>
      <p:ext uri="{BB962C8B-B14F-4D97-AF65-F5344CB8AC3E}">
        <p14:creationId xmlns:p14="http://schemas.microsoft.com/office/powerpoint/2010/main" val="98318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descr="Graphical user interface, text, application, Word, email&#10;&#10;Description automatically generated">
            <a:extLst>
              <a:ext uri="{FF2B5EF4-FFF2-40B4-BE49-F238E27FC236}">
                <a16:creationId xmlns:a16="http://schemas.microsoft.com/office/drawing/2014/main" id="{7B01C201-C1C2-4A6F-ACDD-15A4A7038501}"/>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5" r="28169" b="10433"/>
          <a:stretch/>
        </p:blipFill>
        <p:spPr>
          <a:xfrm>
            <a:off x="76200" y="152400"/>
            <a:ext cx="9067800" cy="5867399"/>
          </a:xfrm>
        </p:spPr>
      </p:pic>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3424" y="6019799"/>
            <a:ext cx="2968375" cy="834775"/>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t>This screenshot should show the Access Denied error message in a browser window.</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152400" y="6324600"/>
            <a:ext cx="8610600"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Uploading a file</a:t>
            </a:r>
          </a:p>
        </p:txBody>
      </p:sp>
    </p:spTree>
    <p:extLst>
      <p:ext uri="{BB962C8B-B14F-4D97-AF65-F5344CB8AC3E}">
        <p14:creationId xmlns:p14="http://schemas.microsoft.com/office/powerpoint/2010/main" val="378367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ical user interface, text, application, email&#10;&#10;Description automatically generated">
            <a:extLst>
              <a:ext uri="{FF2B5EF4-FFF2-40B4-BE49-F238E27FC236}">
                <a16:creationId xmlns:a16="http://schemas.microsoft.com/office/drawing/2014/main" id="{CAF4D9C7-93CE-4528-9396-123D81DC475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441" b="7929"/>
          <a:stretch/>
        </p:blipFill>
        <p:spPr>
          <a:xfrm>
            <a:off x="0" y="0"/>
            <a:ext cx="9067800" cy="6096000"/>
          </a:xfrm>
        </p:spPr>
      </p:pic>
      <p:sp>
        <p:nvSpPr>
          <p:cNvPr id="5" name="Text Placeholder 6">
            <a:extLst>
              <a:ext uri="{FF2B5EF4-FFF2-40B4-BE49-F238E27FC236}">
                <a16:creationId xmlns:a16="http://schemas.microsoft.com/office/drawing/2014/main" id="{FADDAB32-E602-42AB-85E5-81A683738955}"/>
              </a:ext>
            </a:extLst>
          </p:cNvPr>
          <p:cNvSpPr txBox="1">
            <a:spLocks/>
          </p:cNvSpPr>
          <p:nvPr/>
        </p:nvSpPr>
        <p:spPr>
          <a:xfrm>
            <a:off x="3695700" y="6172200"/>
            <a:ext cx="5372100" cy="6858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00" dirty="0"/>
              <a:t>This screenshot should show the permissions or access control list (ACL) information of the uploaded file.</a:t>
            </a:r>
          </a:p>
        </p:txBody>
      </p:sp>
      <p:sp>
        <p:nvSpPr>
          <p:cNvPr id="7" name="Title 1">
            <a:extLst>
              <a:ext uri="{FF2B5EF4-FFF2-40B4-BE49-F238E27FC236}">
                <a16:creationId xmlns:a16="http://schemas.microsoft.com/office/drawing/2014/main" id="{12570DED-E942-4274-A5C5-61D0403EDC64}"/>
              </a:ext>
            </a:extLst>
          </p:cNvPr>
          <p:cNvSpPr txBox="1">
            <a:spLocks/>
          </p:cNvSpPr>
          <p:nvPr/>
        </p:nvSpPr>
        <p:spPr>
          <a:xfrm>
            <a:off x="-76200" y="6172200"/>
            <a:ext cx="38862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dirty="0"/>
              <a:t>Changing permissions</a:t>
            </a:r>
          </a:p>
        </p:txBody>
      </p:sp>
    </p:spTree>
    <p:extLst>
      <p:ext uri="{BB962C8B-B14F-4D97-AF65-F5344CB8AC3E}">
        <p14:creationId xmlns:p14="http://schemas.microsoft.com/office/powerpoint/2010/main" val="3210234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igrationWizIdPermissions xmlns="f681fcbd-d5a2-4336-a092-82e7af704741" xsi:nil="true"/>
    <_ip_UnifiedCompliancePolicyUIAction xmlns="http://schemas.microsoft.com/sharepoint/v3" xsi:nil="true"/>
    <MigrationWizIdDocumentLibraryPermissions xmlns="f681fcbd-d5a2-4336-a092-82e7af704741" xsi:nil="true"/>
    <MigrationWizIdPermissionLevels xmlns="f681fcbd-d5a2-4336-a092-82e7af704741" xsi:nil="true"/>
    <MigrationWizId xmlns="f681fcbd-d5a2-4336-a092-82e7af704741" xsi:nil="true"/>
    <_ip_UnifiedCompliancePolicyProperties xmlns="http://schemas.microsoft.com/sharepoint/v3" xsi:nil="true"/>
    <MigrationWizIdSecurityGroups xmlns="f681fcbd-d5a2-4336-a092-82e7af70474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FF29DAF2B2474CAA0976D75413A80B" ma:contentTypeVersion="20" ma:contentTypeDescription="Create a new document." ma:contentTypeScope="" ma:versionID="f1a4acc4b85180fe6975a37171a89f22">
  <xsd:schema xmlns:xsd="http://www.w3.org/2001/XMLSchema" xmlns:xs="http://www.w3.org/2001/XMLSchema" xmlns:p="http://schemas.microsoft.com/office/2006/metadata/properties" xmlns:ns1="http://schemas.microsoft.com/sharepoint/v3" xmlns:ns3="f681fcbd-d5a2-4336-a092-82e7af704741" xmlns:ns4="c9140fa4-d231-4bf2-8e30-bda3cfa5fa06" targetNamespace="http://schemas.microsoft.com/office/2006/metadata/properties" ma:root="true" ma:fieldsID="d88427010be71365af5c7bdb809d71bb" ns1:_="" ns3:_="" ns4:_="">
    <xsd:import namespace="http://schemas.microsoft.com/sharepoint/v3"/>
    <xsd:import namespace="f681fcbd-d5a2-4336-a092-82e7af704741"/>
    <xsd:import namespace="c9140fa4-d231-4bf2-8e30-bda3cfa5fa06"/>
    <xsd:element name="properties">
      <xsd:complexType>
        <xsd:sequence>
          <xsd:element name="documentManagement">
            <xsd:complexType>
              <xsd:all>
                <xsd:element ref="ns3:MigrationWizId" minOccurs="0"/>
                <xsd:element ref="ns3:MigrationWizIdPermissions" minOccurs="0"/>
                <xsd:element ref="ns3:MigrationWizIdPermissionLevels" minOccurs="0"/>
                <xsd:element ref="ns3:MigrationWizIdDocumentLibraryPermissions" minOccurs="0"/>
                <xsd:element ref="ns3:MigrationWizIdSecurityGroups"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1:_ip_UnifiedCompliancePolicyProperties" minOccurs="0"/>
                <xsd:element ref="ns1:_ip_UnifiedCompliancePolicyUIAc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81fcbd-d5a2-4336-a092-82e7af70474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internalName="MigrationWizIdPermissionLevels">
      <xsd:simpleType>
        <xsd:restriction base="dms:Text"/>
      </xsd:simpleType>
    </xsd:element>
    <xsd:element name="MigrationWizIdDocumentLibraryPermissions" ma:index="11" nillable="true" ma:displayName="MigrationWizIdDocumentLibraryPermissions" ma:internalName="MigrationWizIdDocumentLibraryPermissions">
      <xsd:simpleType>
        <xsd:restriction base="dms:Text"/>
      </xsd:simpleType>
    </xsd:element>
    <xsd:element name="MigrationWizIdSecurityGroups" ma:index="12" nillable="true" ma:displayName="MigrationWizIdSecurityGroups" ma:internalName="MigrationWizIdSecurityGroups">
      <xsd:simpleType>
        <xsd:restriction base="dms:Text"/>
      </xsd:simpleType>
    </xsd:element>
    <xsd:element name="MediaServiceMetadata" ma:index="16" nillable="true" ma:displayName="MediaServiceMetadata" ma:hidden="true" ma:internalName="MediaServiceMetadata" ma:readOnly="true">
      <xsd:simpleType>
        <xsd:restriction base="dms:Note"/>
      </xsd:simpleType>
    </xsd:element>
    <xsd:element name="MediaServiceFastMetadata" ma:index="17" nillable="true" ma:displayName="MediaServiceFastMetadata" ma:hidden="true" ma:internalName="MediaServiceFastMetadata" ma:readOnly="true">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140fa4-d231-4bf2-8e30-bda3cfa5fa0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8E1ABF-8C61-49F0-9644-39D6B67CEE89}">
  <ds:schemaRefs>
    <ds:schemaRef ds:uri="http://schemas.microsoft.com/sharepoint/v3/contenttype/forms"/>
  </ds:schemaRefs>
</ds:datastoreItem>
</file>

<file path=customXml/itemProps2.xml><?xml version="1.0" encoding="utf-8"?>
<ds:datastoreItem xmlns:ds="http://schemas.openxmlformats.org/officeDocument/2006/customXml" ds:itemID="{C00F228F-2AD3-482B-9076-385A3B6110DA}">
  <ds:schemaRefs>
    <ds:schemaRef ds:uri="f681fcbd-d5a2-4336-a092-82e7af704741"/>
    <ds:schemaRef ds:uri="http://schemas.microsoft.com/office/2006/documentManagement/types"/>
    <ds:schemaRef ds:uri="http://purl.org/dc/terms/"/>
    <ds:schemaRef ds:uri="http://purl.org/dc/dcmitype/"/>
    <ds:schemaRef ds:uri="http://schemas.microsoft.com/sharepoint/v3"/>
    <ds:schemaRef ds:uri="c9140fa4-d231-4bf2-8e30-bda3cfa5fa06"/>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2AFF5398-F9C9-4A5E-AE18-04C416504F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81fcbd-d5a2-4336-a092-82e7af704741"/>
    <ds:schemaRef ds:uri="c9140fa4-d231-4bf2-8e30-bda3cfa5fa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1264</TotalTime>
  <Words>485</Words>
  <Application>Microsoft Office PowerPoint</Application>
  <PresentationFormat>On-screen Show (4:3)</PresentationFormat>
  <Paragraphs>41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Amazon Ember</vt:lpstr>
      <vt:lpstr>Arial</vt:lpstr>
      <vt:lpstr>Calibri</vt:lpstr>
      <vt:lpstr>Office Theme</vt:lpstr>
      <vt:lpstr>NETW211 Course Project  Module 5 Cloud Storage George Lamboy</vt:lpstr>
      <vt:lpstr>PowerPoint Presentation</vt:lpstr>
      <vt:lpstr>Question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NETW190 Module 1 Visio Network Diagram</dc:title>
  <dc:creator>HP</dc:creator>
  <cp:lastModifiedBy>george lamboy</cp:lastModifiedBy>
  <cp:revision>74</cp:revision>
  <dcterms:created xsi:type="dcterms:W3CDTF">2019-04-16T16:54:41Z</dcterms:created>
  <dcterms:modified xsi:type="dcterms:W3CDTF">2021-08-08T22:52:02Z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0x01010007FF29DAF2B2474CAA0976D75413A80B</vt:lpwstr>
  </property>
</Properties>
</file>